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54" r:id="rId2"/>
    <p:sldId id="400" r:id="rId3"/>
    <p:sldId id="447" r:id="rId4"/>
    <p:sldId id="442" r:id="rId5"/>
    <p:sldId id="331" r:id="rId6"/>
    <p:sldId id="451" r:id="rId7"/>
    <p:sldId id="452" r:id="rId8"/>
    <p:sldId id="302" r:id="rId9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2682">
          <p15:clr>
            <a:srgbClr val="A4A3A4"/>
          </p15:clr>
        </p15:guide>
        <p15:guide id="8" pos="2880">
          <p15:clr>
            <a:srgbClr val="A4A3A4"/>
          </p15:clr>
        </p15:guide>
        <p15:guide id="9" pos="431">
          <p15:clr>
            <a:srgbClr val="A4A3A4"/>
          </p15:clr>
        </p15:guide>
        <p15:guide id="10" pos="5329">
          <p15:clr>
            <a:srgbClr val="A4A3A4"/>
          </p15:clr>
        </p15:guide>
        <p15:guide id="11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0076A2"/>
    <a:srgbClr val="00B5D2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 varScale="1">
        <p:scale>
          <a:sx n="58" d="100"/>
          <a:sy n="58" d="100"/>
        </p:scale>
        <p:origin x="1456" y="34"/>
      </p:cViewPr>
      <p:guideLst>
        <p:guide orient="horz" pos="2160"/>
        <p:guide orient="horz" pos="754"/>
        <p:guide orient="horz" pos="822"/>
        <p:guide orient="horz" pos="3929"/>
        <p:guide orient="horz" pos="164"/>
        <p:guide orient="horz" pos="4020"/>
        <p:guide orient="horz" pos="2682"/>
        <p:guide pos="2880"/>
        <p:guide pos="431"/>
        <p:guide pos="5329"/>
        <p:guide pos="555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E3E179-EE9C-4A2C-A497-C57DE48389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85978" tIns="42989" rIns="85978" bIns="42989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28F4F-E5D5-4144-B864-24AF8A4E56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85978" tIns="42989" rIns="85978" bIns="42989" rtlCol="0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9DDAC-CF22-4435-A122-89D6859C4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5741"/>
          </a:xfrm>
          <a:prstGeom prst="rect">
            <a:avLst/>
          </a:prstGeom>
        </p:spPr>
        <p:txBody>
          <a:bodyPr vert="horz" lIns="85978" tIns="42989" rIns="85978" bIns="42989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F8A26-FE5C-44CB-BE2A-A627F5AC45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5" y="8830659"/>
            <a:ext cx="3038145" cy="465741"/>
          </a:xfrm>
          <a:prstGeom prst="rect">
            <a:avLst/>
          </a:prstGeom>
        </p:spPr>
        <p:txBody>
          <a:bodyPr vert="horz" lIns="85978" tIns="42989" rIns="85978" bIns="42989" rtlCol="0" anchor="b"/>
          <a:lstStyle>
            <a:lvl1pPr algn="r">
              <a:defRPr sz="1100"/>
            </a:lvl1pPr>
          </a:lstStyle>
          <a:p>
            <a:fld id="{436CE706-5BAB-441F-9A1A-D1C19426C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203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7" tIns="45444" rIns="90887" bIns="4544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0887" tIns="45444" rIns="90887" bIns="4544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 anchor="b"/>
          <a:lstStyle>
            <a:lvl1pPr algn="r">
              <a:defRPr sz="1200"/>
            </a:lvl1pPr>
          </a:lstStyle>
          <a:p>
            <a:fld id="{26B52FE5-1AD8-4D12-BBD3-45164A135A3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01519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5A6AE-54A6-4FA8-808A-0CD9B2B384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57E74AD-9E73-451E-94FB-C38A1DF243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IALA Simplified Risk Assessment Method Workshop - Monrovia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21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72E19-36B7-4FED-9D44-ED575D28A1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D8E7561-4D21-4CCF-BAC2-5211F5B87D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6A972-BDA4-4754-9F3D-2DEC093F11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877B144-95C3-43FD-8C23-A670569EAA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86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6A972-BDA4-4754-9F3D-2DEC093F11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877B144-95C3-43FD-8C23-A670569EAA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89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19F95-D2CD-4021-BEDB-0BCE1CC9C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106C2BC-4058-45F3-AF74-4EF6535BA8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579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F7491686-9707-4404-A91B-90F0838F074A}" type="datetime1">
              <a:rPr lang="en-US" noProof="0" smtClean="0">
                <a:solidFill>
                  <a:schemeClr val="bg1"/>
                </a:solidFill>
              </a:rPr>
              <a:t>9/22/2019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0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0B97401E-7205-4C4B-BACD-5A64C72814E6}" type="datetime1">
              <a:rPr lang="en-US" noProof="0" smtClean="0">
                <a:solidFill>
                  <a:schemeClr val="bg1"/>
                </a:solidFill>
              </a:rPr>
              <a:t>9/22/2019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389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6801EDAF-8837-4DDC-B142-46F3978BE5ED}" type="datetime1">
              <a:rPr lang="en-US" noProof="0" smtClean="0">
                <a:solidFill>
                  <a:schemeClr val="bg1"/>
                </a:solidFill>
              </a:rPr>
              <a:t>9/22/2019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603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F8910703-E28B-44D1-B52D-03D4F44C1202}" type="datetime1">
              <a:rPr lang="en-US" noProof="0" smtClean="0">
                <a:solidFill>
                  <a:schemeClr val="bg1"/>
                </a:solidFill>
              </a:rPr>
              <a:t>9/22/2019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2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fld id="{BB08693A-5B01-4671-A309-D85C91C35EE6}" type="datetime1">
              <a:rPr lang="en-US" noProof="0" smtClean="0"/>
              <a:t>9/22/2019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48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FE9564-75D0-475F-B3E7-E549BA600C0D}" type="datetime1">
              <a:rPr lang="en-US" noProof="0" smtClean="0"/>
              <a:t>9/22/2019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13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fld id="{B34D2FAE-F5F5-4C23-808A-A09E9C1D3719}" type="datetime1">
              <a:rPr lang="en-US" noProof="0" smtClean="0"/>
              <a:t>9/22/2019</a:t>
            </a:fld>
            <a:endParaRPr lang="en-GB" noProof="0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094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73C79C-D5E5-4B04-A1D4-191DB0CA4D80}" type="datetime1">
              <a:rPr lang="en-US" noProof="0" smtClean="0"/>
              <a:t>9/22/2019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6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6A40-62B4-467F-B060-9213CAA95F55}" type="datetime1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255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BB48674-040A-46BA-8799-01CB88C5EE98}" type="datetime1">
              <a:rPr lang="en-US" noProof="0" smtClean="0"/>
              <a:t>9/22/2019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2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2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84213" y="5229200"/>
            <a:ext cx="7775575" cy="1152550"/>
          </a:xfrm>
        </p:spPr>
        <p:txBody>
          <a:bodyPr/>
          <a:lstStyle/>
          <a:p>
            <a:r>
              <a:rPr lang="en-US" dirty="0"/>
              <a:t>Briefing to VTS47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172908" cy="118813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iala</a:t>
            </a:r>
            <a:r>
              <a:rPr lang="en-US" dirty="0"/>
              <a:t> world-wide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55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0628"/>
            <a:ext cx="8229600" cy="648072"/>
          </a:xfrm>
        </p:spPr>
        <p:txBody>
          <a:bodyPr>
            <a:normAutofit/>
          </a:bodyPr>
          <a:lstStyle/>
          <a:p>
            <a:r>
              <a:rPr lang="en-GB" dirty="0"/>
              <a:t>The problem – do I need a VTS?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A1A079-2002-4268-B9A6-2D1567F1B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" y="218745"/>
            <a:ext cx="779418" cy="64978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29678-4D6E-44C7-B835-A5D5CE8E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FD873-4BB1-43A8-8C20-E801040B6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016732"/>
            <a:ext cx="6300700" cy="50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445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4147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 1040 – Vessel Traffic Services</a:t>
            </a:r>
            <a:br>
              <a:rPr lang="en-GB" dirty="0"/>
            </a:br>
            <a:r>
              <a:rPr lang="en-GB" dirty="0"/>
              <a:t>What do I need to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BF07A-5FC6-421E-B129-DDDD402CB0C7}"/>
              </a:ext>
            </a:extLst>
          </p:cNvPr>
          <p:cNvSpPr txBox="1"/>
          <p:nvPr/>
        </p:nvSpPr>
        <p:spPr>
          <a:xfrm>
            <a:off x="3095836" y="980728"/>
            <a:ext cx="23222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Standard 1040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7D049-8527-442A-B31C-0275866F0E37}"/>
              </a:ext>
            </a:extLst>
          </p:cNvPr>
          <p:cNvSpPr txBox="1"/>
          <p:nvPr/>
        </p:nvSpPr>
        <p:spPr>
          <a:xfrm>
            <a:off x="611560" y="1916832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V-119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C5226-34C6-42AF-BFC2-3B262FF269E3}"/>
              </a:ext>
            </a:extLst>
          </p:cNvPr>
          <p:cNvSpPr txBox="1"/>
          <p:nvPr/>
        </p:nvSpPr>
        <p:spPr>
          <a:xfrm>
            <a:off x="611560" y="2781871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R0127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6FDD3-AC89-448C-95BA-01B9AE6F9BF2}"/>
              </a:ext>
            </a:extLst>
          </p:cNvPr>
          <p:cNvSpPr txBox="1"/>
          <p:nvPr/>
        </p:nvSpPr>
        <p:spPr>
          <a:xfrm>
            <a:off x="611560" y="3631087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V-128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E476F-89C5-4BC7-AADF-39A0C4BACB03}"/>
              </a:ext>
            </a:extLst>
          </p:cNvPr>
          <p:cNvSpPr txBox="1"/>
          <p:nvPr/>
        </p:nvSpPr>
        <p:spPr>
          <a:xfrm>
            <a:off x="618115" y="4509120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R1012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27728-B8FB-4F51-A37A-1EAA1B1D031B}"/>
              </a:ext>
            </a:extLst>
          </p:cNvPr>
          <p:cNvSpPr txBox="1"/>
          <p:nvPr/>
        </p:nvSpPr>
        <p:spPr>
          <a:xfrm>
            <a:off x="618115" y="5310505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R1013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3211E-393F-4AA5-9D24-EC07C7F9E9FE}"/>
              </a:ext>
            </a:extLst>
          </p:cNvPr>
          <p:cNvSpPr txBox="1"/>
          <p:nvPr/>
        </p:nvSpPr>
        <p:spPr>
          <a:xfrm>
            <a:off x="3815916" y="19168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I need a VTS, if so what should it look like?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478231-0030-479C-BA9D-F0EEC009F4E8}"/>
              </a:ext>
            </a:extLst>
          </p:cNvPr>
          <p:cNvSpPr txBox="1"/>
          <p:nvPr/>
        </p:nvSpPr>
        <p:spPr>
          <a:xfrm>
            <a:off x="3815916" y="2739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kind of procedures do I need?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7F850-F95B-41B8-9C31-B706F5E15014}"/>
              </a:ext>
            </a:extLst>
          </p:cNvPr>
          <p:cNvSpPr txBox="1"/>
          <p:nvPr/>
        </p:nvSpPr>
        <p:spPr>
          <a:xfrm>
            <a:off x="3815916" y="363108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equipment and technology do I need?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C4CAF-FF01-4480-B2C3-68129E4925F1}"/>
              </a:ext>
            </a:extLst>
          </p:cNvPr>
          <p:cNvSpPr txBox="1"/>
          <p:nvPr/>
        </p:nvSpPr>
        <p:spPr>
          <a:xfrm>
            <a:off x="3821913" y="44867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should we communicate with vessels?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291208-2058-4B63-8DD3-ED200B1A670B}"/>
              </a:ext>
            </a:extLst>
          </p:cNvPr>
          <p:cNvSpPr txBox="1"/>
          <p:nvPr/>
        </p:nvSpPr>
        <p:spPr>
          <a:xfrm>
            <a:off x="3843168" y="534238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monitor our performance?</a:t>
            </a:r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EDF039-DBC6-4976-A28C-D2D74254A718}"/>
              </a:ext>
            </a:extLst>
          </p:cNvPr>
          <p:cNvSpPr/>
          <p:nvPr/>
        </p:nvSpPr>
        <p:spPr>
          <a:xfrm>
            <a:off x="3390423" y="2060848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020F8DF-17F4-4019-8C50-B15F3449031C}"/>
              </a:ext>
            </a:extLst>
          </p:cNvPr>
          <p:cNvSpPr/>
          <p:nvPr/>
        </p:nvSpPr>
        <p:spPr>
          <a:xfrm>
            <a:off x="3403206" y="2922565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BC4C327-C389-45B0-B49B-BEC0F86C1214}"/>
              </a:ext>
            </a:extLst>
          </p:cNvPr>
          <p:cNvSpPr/>
          <p:nvPr/>
        </p:nvSpPr>
        <p:spPr>
          <a:xfrm>
            <a:off x="3403206" y="3775939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B522EAA-8E2B-4B80-956B-F1DCAD19A9B2}"/>
              </a:ext>
            </a:extLst>
          </p:cNvPr>
          <p:cNvSpPr/>
          <p:nvPr/>
        </p:nvSpPr>
        <p:spPr>
          <a:xfrm>
            <a:off x="3403206" y="4667378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95EBE1C-7420-46F4-B2CB-CD88288C4FA7}"/>
              </a:ext>
            </a:extLst>
          </p:cNvPr>
          <p:cNvSpPr/>
          <p:nvPr/>
        </p:nvSpPr>
        <p:spPr>
          <a:xfrm>
            <a:off x="3403206" y="5471111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61B7DD-B959-462C-9844-700667FD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" y="218745"/>
            <a:ext cx="779418" cy="6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277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EEDB-1A3B-49B7-A54A-DB5AB204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1" y="165976"/>
            <a:ext cx="7775575" cy="649785"/>
          </a:xfrm>
        </p:spPr>
        <p:txBody>
          <a:bodyPr/>
          <a:lstStyle/>
          <a:p>
            <a:r>
              <a:rPr lang="en-US" dirty="0"/>
              <a:t>Capacity Building for VTS</a:t>
            </a:r>
            <a:endParaRPr lang="en-GB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9670EC4-663B-406C-931E-DB790E286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2776"/>
            <a:ext cx="8439093" cy="3456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48D15-8CC7-4AEE-82CE-CEFA5B19CC87}"/>
              </a:ext>
            </a:extLst>
          </p:cNvPr>
          <p:cNvSpPr txBox="1"/>
          <p:nvPr/>
        </p:nvSpPr>
        <p:spPr>
          <a:xfrm>
            <a:off x="3671900" y="498355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2400" b="1" dirty="0">
                <a:highlight>
                  <a:srgbClr val="FF0000"/>
                </a:highlight>
              </a:rPr>
              <a:t>Priority 1</a:t>
            </a:r>
          </a:p>
          <a:p>
            <a:pPr>
              <a:buSzPct val="200000"/>
            </a:pPr>
            <a:r>
              <a:rPr lang="en-US" sz="2400" b="1" dirty="0">
                <a:highlight>
                  <a:srgbClr val="FFDC00"/>
                </a:highlight>
              </a:rPr>
              <a:t>Priority 2</a:t>
            </a:r>
          </a:p>
          <a:p>
            <a:pPr>
              <a:buSzPct val="200000"/>
            </a:pPr>
            <a:r>
              <a:rPr lang="en-US" sz="2400" b="1" dirty="0">
                <a:highlight>
                  <a:srgbClr val="FFFF00"/>
                </a:highlight>
              </a:rPr>
              <a:t>Priority 3</a:t>
            </a:r>
            <a:endParaRPr lang="en-GB" sz="2400" b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3197A-1237-4627-A57C-81B83672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" y="163990"/>
            <a:ext cx="779418" cy="6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34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311704"/>
            <a:ext cx="7437512" cy="463866"/>
          </a:xfrm>
        </p:spPr>
        <p:txBody>
          <a:bodyPr>
            <a:normAutofit/>
          </a:bodyPr>
          <a:lstStyle/>
          <a:p>
            <a:r>
              <a:rPr lang="en-GB" dirty="0"/>
              <a:t>Capacity Building for VTS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5337212"/>
            <a:ext cx="4418311" cy="221711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Priority 1 </a:t>
            </a:r>
            <a:r>
              <a:rPr lang="en-US" dirty="0">
                <a:solidFill>
                  <a:schemeClr val="tx1"/>
                </a:solidFill>
              </a:rPr>
              <a:t>States have the greatest need, </a:t>
            </a:r>
          </a:p>
          <a:p>
            <a:pPr marL="285750" indent="-285750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Priority 2 </a:t>
            </a:r>
            <a:r>
              <a:rPr lang="en-US" dirty="0">
                <a:solidFill>
                  <a:schemeClr val="tx1"/>
                </a:solidFill>
              </a:rPr>
              <a:t>States have a greater need, </a:t>
            </a:r>
          </a:p>
          <a:p>
            <a:pPr marL="285750" indent="-285750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Priority 3 </a:t>
            </a:r>
            <a:r>
              <a:rPr lang="en-US" dirty="0">
                <a:solidFill>
                  <a:schemeClr val="tx1"/>
                </a:solidFill>
              </a:rPr>
              <a:t>States have some need.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Billede 6">
            <a:extLst>
              <a:ext uri="{FF2B5EF4-FFF2-40B4-BE49-F238E27FC236}">
                <a16:creationId xmlns:a16="http://schemas.microsoft.com/office/drawing/2014/main" id="{0E60FF9F-F855-46B4-A285-D085B439DA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109506"/>
            <a:ext cx="6012668" cy="4122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D4CF1-5434-4428-A770-8AB0ADBB8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" y="218745"/>
            <a:ext cx="779418" cy="6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33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620" y="28372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 1050 – Training and Certification</a:t>
            </a:r>
            <a:br>
              <a:rPr lang="en-GB" dirty="0"/>
            </a:br>
            <a:r>
              <a:rPr lang="en-GB" dirty="0"/>
              <a:t>What do I need to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BF07A-5FC6-421E-B129-DDDD402CB0C7}"/>
              </a:ext>
            </a:extLst>
          </p:cNvPr>
          <p:cNvSpPr txBox="1"/>
          <p:nvPr/>
        </p:nvSpPr>
        <p:spPr>
          <a:xfrm>
            <a:off x="3203848" y="1095992"/>
            <a:ext cx="23222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Standard 1050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7D049-8527-442A-B31C-0275866F0E37}"/>
              </a:ext>
            </a:extLst>
          </p:cNvPr>
          <p:cNvSpPr txBox="1"/>
          <p:nvPr/>
        </p:nvSpPr>
        <p:spPr>
          <a:xfrm>
            <a:off x="611560" y="1916832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R0103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C5226-34C6-42AF-BFC2-3B262FF269E3}"/>
              </a:ext>
            </a:extLst>
          </p:cNvPr>
          <p:cNvSpPr txBox="1"/>
          <p:nvPr/>
        </p:nvSpPr>
        <p:spPr>
          <a:xfrm>
            <a:off x="611560" y="2781871"/>
            <a:ext cx="27723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O-149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3211E-393F-4AA5-9D24-EC07C7F9E9FE}"/>
              </a:ext>
            </a:extLst>
          </p:cNvPr>
          <p:cNvSpPr txBox="1"/>
          <p:nvPr/>
        </p:nvSpPr>
        <p:spPr>
          <a:xfrm>
            <a:off x="3815916" y="19168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recruit and train my team?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478231-0030-479C-BA9D-F0EEC009F4E8}"/>
              </a:ext>
            </a:extLst>
          </p:cNvPr>
          <p:cNvSpPr txBox="1"/>
          <p:nvPr/>
        </p:nvSpPr>
        <p:spPr>
          <a:xfrm>
            <a:off x="3806455" y="281077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should training </a:t>
            </a:r>
            <a:r>
              <a:rPr lang="en-US" dirty="0" err="1"/>
              <a:t>organisations</a:t>
            </a:r>
            <a:r>
              <a:rPr lang="en-US" dirty="0"/>
              <a:t> be run?</a:t>
            </a:r>
            <a:endParaRPr lang="en-GB" dirty="0"/>
          </a:p>
        </p:txBody>
      </p:sp>
      <p:pic>
        <p:nvPicPr>
          <p:cNvPr id="1026" name="Picture 2" descr="f4d19bc5-9e99-4b05-9351-9ef071229e2b@FRAP264">
            <a:extLst>
              <a:ext uri="{FF2B5EF4-FFF2-40B4-BE49-F238E27FC236}">
                <a16:creationId xmlns:a16="http://schemas.microsoft.com/office/drawing/2014/main" id="{5DB8DCE3-4021-44E8-8B6D-A1AA59CDE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2"/>
          <a:stretch/>
        </p:blipFill>
        <p:spPr bwMode="auto">
          <a:xfrm>
            <a:off x="3815916" y="3349646"/>
            <a:ext cx="5048178" cy="278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6AFA5B-3D4B-4687-9745-6CD67521AF35}"/>
              </a:ext>
            </a:extLst>
          </p:cNvPr>
          <p:cNvSpPr txBox="1"/>
          <p:nvPr/>
        </p:nvSpPr>
        <p:spPr>
          <a:xfrm>
            <a:off x="606110" y="3534059"/>
            <a:ext cx="277230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V-103/1 - Operator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8F2E4-68A8-4512-A9FB-87E85DFE36FE}"/>
              </a:ext>
            </a:extLst>
          </p:cNvPr>
          <p:cNvSpPr txBox="1"/>
          <p:nvPr/>
        </p:nvSpPr>
        <p:spPr>
          <a:xfrm>
            <a:off x="606110" y="4117375"/>
            <a:ext cx="277230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V-103/2 - Supervisor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91F9B6-9034-40DF-B014-56821F202A28}"/>
              </a:ext>
            </a:extLst>
          </p:cNvPr>
          <p:cNvSpPr txBox="1"/>
          <p:nvPr/>
        </p:nvSpPr>
        <p:spPr>
          <a:xfrm>
            <a:off x="606110" y="4731665"/>
            <a:ext cx="277230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V-103/3 - OJT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868C35-B4B2-42A9-87D2-E18171E7A540}"/>
              </a:ext>
            </a:extLst>
          </p:cNvPr>
          <p:cNvSpPr txBox="1"/>
          <p:nvPr/>
        </p:nvSpPr>
        <p:spPr>
          <a:xfrm>
            <a:off x="606110" y="5345955"/>
            <a:ext cx="277230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V-103/4 – OJT Instructor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2B369-B9A9-4BBC-8920-1D497E917665}"/>
              </a:ext>
            </a:extLst>
          </p:cNvPr>
          <p:cNvSpPr txBox="1"/>
          <p:nvPr/>
        </p:nvSpPr>
        <p:spPr>
          <a:xfrm>
            <a:off x="595711" y="5886953"/>
            <a:ext cx="277230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V-103/5 - Revalidation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7E68D3-4232-4ECD-8772-F5ABA73DC49A}"/>
              </a:ext>
            </a:extLst>
          </p:cNvPr>
          <p:cNvCxnSpPr>
            <a:stCxn id="10" idx="1"/>
          </p:cNvCxnSpPr>
          <p:nvPr/>
        </p:nvCxnSpPr>
        <p:spPr>
          <a:xfrm flipH="1">
            <a:off x="440842" y="2101498"/>
            <a:ext cx="1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080D31-62E5-4DA8-8434-F2427A78D42E}"/>
              </a:ext>
            </a:extLst>
          </p:cNvPr>
          <p:cNvCxnSpPr/>
          <p:nvPr/>
        </p:nvCxnSpPr>
        <p:spPr>
          <a:xfrm>
            <a:off x="440842" y="2101498"/>
            <a:ext cx="0" cy="4038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B2357A-89B6-4838-8A01-5E9A06F6DF12}"/>
              </a:ext>
            </a:extLst>
          </p:cNvPr>
          <p:cNvCxnSpPr>
            <a:cxnSpLocks/>
          </p:cNvCxnSpPr>
          <p:nvPr/>
        </p:nvCxnSpPr>
        <p:spPr>
          <a:xfrm flipH="1">
            <a:off x="440842" y="3718725"/>
            <a:ext cx="1548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AC2A61-4A08-410B-97C1-DACCCF7DABB5}"/>
              </a:ext>
            </a:extLst>
          </p:cNvPr>
          <p:cNvCxnSpPr/>
          <p:nvPr/>
        </p:nvCxnSpPr>
        <p:spPr>
          <a:xfrm flipH="1">
            <a:off x="440842" y="4300419"/>
            <a:ext cx="1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6E446F-45A7-4059-BDA7-328D9D0A857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45912" y="4916331"/>
            <a:ext cx="160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212159-C867-46B2-AEB6-5501C19E01DB}"/>
              </a:ext>
            </a:extLst>
          </p:cNvPr>
          <p:cNvCxnSpPr>
            <a:cxnSpLocks/>
          </p:cNvCxnSpPr>
          <p:nvPr/>
        </p:nvCxnSpPr>
        <p:spPr>
          <a:xfrm flipH="1">
            <a:off x="440842" y="5511582"/>
            <a:ext cx="154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E2FA91-62E6-4C83-8A12-81A8086DBD6F}"/>
              </a:ext>
            </a:extLst>
          </p:cNvPr>
          <p:cNvCxnSpPr>
            <a:cxnSpLocks/>
          </p:cNvCxnSpPr>
          <p:nvPr/>
        </p:nvCxnSpPr>
        <p:spPr>
          <a:xfrm flipH="1">
            <a:off x="440842" y="6139637"/>
            <a:ext cx="13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EC06ECF-E329-4587-B999-67DD0887A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" y="196143"/>
            <a:ext cx="779419" cy="649786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C7C27DFD-55DC-4D9C-8AE2-2C95E51B49D7}"/>
              </a:ext>
            </a:extLst>
          </p:cNvPr>
          <p:cNvSpPr/>
          <p:nvPr/>
        </p:nvSpPr>
        <p:spPr>
          <a:xfrm>
            <a:off x="3390423" y="2060848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3C0B53A-5307-4395-8239-D59C5BDC601E}"/>
              </a:ext>
            </a:extLst>
          </p:cNvPr>
          <p:cNvSpPr/>
          <p:nvPr/>
        </p:nvSpPr>
        <p:spPr>
          <a:xfrm>
            <a:off x="3380962" y="2931878"/>
            <a:ext cx="425493" cy="6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658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528C-2B68-4E80-8764-C7E82A94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493" y="111016"/>
            <a:ext cx="7808986" cy="936326"/>
          </a:xfrm>
        </p:spPr>
        <p:txBody>
          <a:bodyPr/>
          <a:lstStyle/>
          <a:p>
            <a:r>
              <a:rPr lang="en-US" dirty="0"/>
              <a:t>IALA Seminar on VTS Training – save the date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0565B-9584-441B-B6C7-4DFF589BB457}"/>
              </a:ext>
            </a:extLst>
          </p:cNvPr>
          <p:cNvSpPr txBox="1"/>
          <p:nvPr/>
        </p:nvSpPr>
        <p:spPr>
          <a:xfrm>
            <a:off x="863588" y="422108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chemeClr val="bg1"/>
                </a:solidFill>
              </a:rPr>
              <a:t>200+</a:t>
            </a: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C1D0FB7A-DFE1-425C-91AA-EACDB7E86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9652" y="2168860"/>
            <a:ext cx="6027242" cy="2520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2D869-A744-49B7-85AF-FBBD28C64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" y="196143"/>
            <a:ext cx="779419" cy="649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9D00C8-74F5-4A4F-BFF0-E503B59E3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" y="944618"/>
            <a:ext cx="779418" cy="6497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3EB562-8EFD-4E8E-B2E4-B463363E9663}"/>
              </a:ext>
            </a:extLst>
          </p:cNvPr>
          <p:cNvSpPr txBox="1">
            <a:spLocks/>
          </p:cNvSpPr>
          <p:nvPr/>
        </p:nvSpPr>
        <p:spPr bwMode="gray">
          <a:xfrm>
            <a:off x="3275856" y="4481964"/>
            <a:ext cx="3326942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Sunday 24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9017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Contact: kevin.gregory@iala-aism.org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7000964"/>
      </p:ext>
    </p:extLst>
  </p:cSld>
  <p:clrMapOvr>
    <a:masterClrMapping/>
  </p:clrMapOvr>
</p:sld>
</file>

<file path=ppt/theme/theme1.xml><?xml version="1.0" encoding="utf-8"?>
<a:theme xmlns:a="http://schemas.openxmlformats.org/drawingml/2006/main" name="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C6AB7F4ADAA4ABC48D93214FE8FD2" ma:contentTypeVersion="8" ma:contentTypeDescription="Create a new document." ma:contentTypeScope="" ma:versionID="937642c6e79c95ba869a03e6b2fcf244">
  <xsd:schema xmlns:xsd="http://www.w3.org/2001/XMLSchema" xmlns:xs="http://www.w3.org/2001/XMLSchema" xmlns:p="http://schemas.microsoft.com/office/2006/metadata/properties" xmlns:ns2="ac5f8115-f13f-4d01-aff4-515a67108c33" xmlns:ns3="06022411-6e02-423b-85fd-39e0748b9219" targetNamespace="http://schemas.microsoft.com/office/2006/metadata/properties" ma:root="true" ma:fieldsID="3aa5a1535aedea7ff2a02821372132e6" ns2:_="" ns3:_="">
    <xsd:import namespace="ac5f8115-f13f-4d01-aff4-515a67108c33"/>
    <xsd:import namespace="06022411-6e02-423b-85fd-39e0748b9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f8115-f13f-4d01-aff4-515a67108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22411-6e02-423b-85fd-39e0748b92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C78DE2-D91C-45C0-B4F6-05273DC3CD21}"/>
</file>

<file path=customXml/itemProps2.xml><?xml version="1.0" encoding="utf-8"?>
<ds:datastoreItem xmlns:ds="http://schemas.openxmlformats.org/officeDocument/2006/customXml" ds:itemID="{33385F6E-B01C-41A1-9E94-DFD033D72DC2}"/>
</file>

<file path=customXml/itemProps3.xml><?xml version="1.0" encoding="utf-8"?>
<ds:datastoreItem xmlns:ds="http://schemas.openxmlformats.org/officeDocument/2006/customXml" ds:itemID="{7C48329D-927A-46CD-8FF0-65E5F5D9561D}"/>
</file>

<file path=docProps/app.xml><?xml version="1.0" encoding="utf-8"?>
<Properties xmlns="http://schemas.openxmlformats.org/officeDocument/2006/extended-properties" xmlns:vt="http://schemas.openxmlformats.org/officeDocument/2006/docPropsVTypes">
  <Template>IALA_template-powerpoint.potx</Template>
  <TotalTime>19937</TotalTime>
  <Words>199</Words>
  <Application>Microsoft Office PowerPoint</Application>
  <PresentationFormat>On-screen Show (4:3)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IALA_template-powerpoint</vt:lpstr>
      <vt:lpstr>The iala world-wide academy</vt:lpstr>
      <vt:lpstr>The problem – do I need a VTS?</vt:lpstr>
      <vt:lpstr>Standard 1040 – Vessel Traffic Services What do I need to do?</vt:lpstr>
      <vt:lpstr>Capacity Building for VTS</vt:lpstr>
      <vt:lpstr>Capacity Building for VTS</vt:lpstr>
      <vt:lpstr>Standard 1050 – Training and Certification What do I need to do?</vt:lpstr>
      <vt:lpstr>IALA Seminar on VTS Training – save the date</vt:lpstr>
      <vt:lpstr>Questions?</vt:lpstr>
    </vt:vector>
  </TitlesOfParts>
  <Manager>IALA</Manager>
  <Company>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</dc:title>
  <dc:subject>IALA</dc:subject>
  <dc:creator>IALA</dc:creator>
  <cp:lastModifiedBy>Kevin Gregory</cp:lastModifiedBy>
  <cp:revision>269</cp:revision>
  <cp:lastPrinted>2019-03-08T10:22:07Z</cp:lastPrinted>
  <dcterms:created xsi:type="dcterms:W3CDTF">2015-06-18T13:41:36Z</dcterms:created>
  <dcterms:modified xsi:type="dcterms:W3CDTF">2019-09-23T10:00:37Z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0x010100FB4C6AB7F4ADAA4ABC48D93214FE8FD2</vt:lpwstr>
  </property>
  <property fmtid="{D5CDD505-2E9C-101B-9397-08002B2CF9AE}" pid="3" name="Order">
    <vt:r8>10279300</vt:r8>
  </property>
</Properties>
</file>